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6" r:id="rId2"/>
  </p:sldIdLst>
  <p:sldSz cx="7559675" cy="10691813"/>
  <p:notesSz cx="6858000" cy="9144000"/>
  <p:defaultTextStyle>
    <a:defPPr>
      <a:defRPr lang="ko-KR"/>
    </a:defPPr>
    <a:lvl1pPr marL="0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1pPr>
    <a:lvl2pPr marL="312313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2pPr>
    <a:lvl3pPr marL="624627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3pPr>
    <a:lvl4pPr marL="936940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4pPr>
    <a:lvl5pPr marL="1249253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5pPr>
    <a:lvl6pPr marL="1561567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6pPr>
    <a:lvl7pPr marL="1873880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7pPr>
    <a:lvl8pPr marL="2186193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8pPr>
    <a:lvl9pPr marL="2498507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CFC"/>
    <a:srgbClr val="F2F0F1"/>
    <a:srgbClr val="F5F3F5"/>
    <a:srgbClr val="FBFBFB"/>
    <a:srgbClr val="FFFFFF"/>
    <a:srgbClr val="FFFEFF"/>
    <a:srgbClr val="EBECEC"/>
    <a:srgbClr val="FEF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5"/>
    <p:restoredTop sz="92593"/>
  </p:normalViewPr>
  <p:slideViewPr>
    <p:cSldViewPr snapToGrid="0" snapToObjects="1">
      <p:cViewPr varScale="1">
        <p:scale>
          <a:sx n="84" d="100"/>
          <a:sy n="84" d="100"/>
        </p:scale>
        <p:origin x="9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BF228-BBA8-BB4A-9369-02EE0CC1927E}" type="datetimeFigureOut">
              <a:rPr kumimoji="1" lang="ko-KR" altLang="en-US" smtClean="0"/>
              <a:t>2019. 4. 8.</a:t>
            </a:fld>
            <a:endParaRPr kumimoji="1"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BD62-CDB6-984C-BFB1-A711B09BFEF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823266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2019. 4. 8.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2019. 4. 8.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2019. 4. 8.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2019. 4. 8.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2019. 4. 8.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2019. 4. 8.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2019. 4. 8.</a:t>
            </a:fld>
            <a:endParaRPr kumimoji="1"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2019. 4. 8.</a:t>
            </a:fld>
            <a:endParaRPr kumimoji="1"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백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2019. 4. 8.</a:t>
            </a:fld>
            <a:endParaRPr kumimoji="1"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2019. 4. 8.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ko-KR" altLang="en-US"/>
              <a:t>그림을 개체 틀로 끌거나 아이콘을 클릭하여 추가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2019. 4. 8.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E5A3C-AF3C-714C-B8B5-70E3D3294272}" type="datetimeFigureOut">
              <a:rPr kumimoji="1" lang="ko-KR" altLang="en-US" smtClean="0"/>
              <a:t>2019. 4. 8.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9019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1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1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734556C0-D9BC-EE44-AFF4-18C801DDD6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</a:blip>
          <a:srcRect t="30706" r="25203" b="41699"/>
          <a:stretch/>
        </p:blipFill>
        <p:spPr>
          <a:xfrm>
            <a:off x="-48341" y="8449922"/>
            <a:ext cx="7608015" cy="2241891"/>
          </a:xfrm>
          <a:prstGeom prst="rect">
            <a:avLst/>
          </a:prstGeom>
        </p:spPr>
      </p:pic>
      <p:sp>
        <p:nvSpPr>
          <p:cNvPr id="20" name="모서리가 둥근 직사각형 19">
            <a:extLst>
              <a:ext uri="{FF2B5EF4-FFF2-40B4-BE49-F238E27FC236}">
                <a16:creationId xmlns:a16="http://schemas.microsoft.com/office/drawing/2014/main" id="{3656E7A3-65DF-E14A-A271-9E745C0F295F}"/>
              </a:ext>
            </a:extLst>
          </p:cNvPr>
          <p:cNvSpPr/>
          <p:nvPr/>
        </p:nvSpPr>
        <p:spPr>
          <a:xfrm>
            <a:off x="406194" y="9677542"/>
            <a:ext cx="6778025" cy="3663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0" b="1" dirty="0"/>
              <a:t> </a:t>
            </a:r>
            <a:endParaRPr kumimoji="1" lang="ko-KR" altLang="en-US" sz="1400" b="1" dirty="0"/>
          </a:p>
        </p:txBody>
      </p:sp>
      <p:sp>
        <p:nvSpPr>
          <p:cNvPr id="21" name="모서리가 둥근 직사각형 20">
            <a:extLst>
              <a:ext uri="{FF2B5EF4-FFF2-40B4-BE49-F238E27FC236}">
                <a16:creationId xmlns:a16="http://schemas.microsoft.com/office/drawing/2014/main" id="{FA6EE972-7C16-0B47-9CC3-F6DAF8021BF7}"/>
              </a:ext>
            </a:extLst>
          </p:cNvPr>
          <p:cNvSpPr/>
          <p:nvPr/>
        </p:nvSpPr>
        <p:spPr>
          <a:xfrm>
            <a:off x="416087" y="3650908"/>
            <a:ext cx="6778025" cy="3663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0" b="1" dirty="0"/>
              <a:t> </a:t>
            </a:r>
            <a:endParaRPr kumimoji="1" lang="ko-KR" altLang="en-US" sz="1400" b="1" dirty="0"/>
          </a:p>
        </p:txBody>
      </p:sp>
      <p:sp>
        <p:nvSpPr>
          <p:cNvPr id="24" name="텍스트 상자 3">
            <a:extLst>
              <a:ext uri="{FF2B5EF4-FFF2-40B4-BE49-F238E27FC236}">
                <a16:creationId xmlns:a16="http://schemas.microsoft.com/office/drawing/2014/main" id="{66A95A91-1614-E248-9744-6C59A920A9DC}"/>
              </a:ext>
            </a:extLst>
          </p:cNvPr>
          <p:cNvSpPr txBox="1"/>
          <p:nvPr/>
        </p:nvSpPr>
        <p:spPr>
          <a:xfrm>
            <a:off x="490242" y="573116"/>
            <a:ext cx="6699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3600" b="1" dirty="0">
                <a:latin typeface="+mj-ea"/>
                <a:ea typeface="+mj-ea"/>
              </a:rPr>
              <a:t>AI &amp; CV Research Workshop</a:t>
            </a:r>
            <a:endParaRPr kumimoji="1" lang="ko-KR" altLang="en-US" sz="3600" b="1" dirty="0">
              <a:latin typeface="+mj-ea"/>
              <a:ea typeface="+mj-ea"/>
            </a:endParaRPr>
          </a:p>
        </p:txBody>
      </p:sp>
      <p:sp>
        <p:nvSpPr>
          <p:cNvPr id="25" name="텍스트 상자 4">
            <a:extLst>
              <a:ext uri="{FF2B5EF4-FFF2-40B4-BE49-F238E27FC236}">
                <a16:creationId xmlns:a16="http://schemas.microsoft.com/office/drawing/2014/main" id="{E7FAA01B-06AD-764C-9AE6-CB9C782870A9}"/>
              </a:ext>
            </a:extLst>
          </p:cNvPr>
          <p:cNvSpPr txBox="1"/>
          <p:nvPr/>
        </p:nvSpPr>
        <p:spPr>
          <a:xfrm>
            <a:off x="416087" y="1453644"/>
            <a:ext cx="66934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kumimoji="1" lang="ko-KR" altLang="en-US" sz="1600" dirty="0">
                <a:latin typeface="+mj-ea"/>
                <a:ea typeface="+mj-ea"/>
              </a:rPr>
              <a:t>일시 </a:t>
            </a:r>
            <a:r>
              <a:rPr kumimoji="1" lang="en-US" altLang="ko-KR" sz="1600" dirty="0">
                <a:latin typeface="+mj-ea"/>
                <a:ea typeface="+mj-ea"/>
              </a:rPr>
              <a:t>:</a:t>
            </a:r>
            <a:r>
              <a:rPr kumimoji="1" lang="ko-KR" altLang="en-US" sz="1600" dirty="0">
                <a:latin typeface="+mj-ea"/>
                <a:ea typeface="+mj-ea"/>
              </a:rPr>
              <a:t> </a:t>
            </a:r>
            <a:r>
              <a:rPr kumimoji="1" lang="en-US" altLang="ko-KR" sz="1600" dirty="0">
                <a:latin typeface="+mj-ea"/>
                <a:ea typeface="+mj-ea"/>
              </a:rPr>
              <a:t>2019</a:t>
            </a:r>
            <a:r>
              <a:rPr kumimoji="1" lang="ko-KR" altLang="en-US" sz="1600" dirty="0">
                <a:latin typeface="+mj-ea"/>
                <a:ea typeface="+mj-ea"/>
              </a:rPr>
              <a:t>년 </a:t>
            </a:r>
            <a:r>
              <a:rPr kumimoji="1" lang="en-US" altLang="ko-KR" sz="1600" dirty="0">
                <a:latin typeface="+mj-ea"/>
                <a:ea typeface="+mj-ea"/>
              </a:rPr>
              <a:t>4</a:t>
            </a:r>
            <a:r>
              <a:rPr kumimoji="1" lang="ko-KR" altLang="en-US" sz="1600" dirty="0">
                <a:latin typeface="+mj-ea"/>
                <a:ea typeface="+mj-ea"/>
              </a:rPr>
              <a:t>월 </a:t>
            </a:r>
            <a:r>
              <a:rPr kumimoji="1" lang="en-US" altLang="ko-KR" sz="1600" dirty="0">
                <a:latin typeface="+mj-ea"/>
                <a:ea typeface="+mj-ea"/>
              </a:rPr>
              <a:t>9</a:t>
            </a:r>
            <a:r>
              <a:rPr kumimoji="1" lang="ko-KR" altLang="en-US" sz="1600" dirty="0">
                <a:latin typeface="+mj-ea"/>
                <a:ea typeface="+mj-ea"/>
              </a:rPr>
              <a:t>일</a:t>
            </a:r>
            <a:endParaRPr kumimoji="1" lang="en-US" altLang="ko-KR" sz="1600" dirty="0">
              <a:latin typeface="+mj-ea"/>
              <a:ea typeface="+mj-ea"/>
            </a:endParaRPr>
          </a:p>
          <a:p>
            <a:pPr marL="342900" indent="-342900">
              <a:buFont typeface="Arial" charset="0"/>
              <a:buChar char="•"/>
            </a:pPr>
            <a:r>
              <a:rPr kumimoji="1" lang="ko-KR" altLang="en-US" sz="1600" dirty="0">
                <a:latin typeface="+mj-ea"/>
                <a:ea typeface="+mj-ea"/>
              </a:rPr>
              <a:t>시간 </a:t>
            </a:r>
            <a:r>
              <a:rPr kumimoji="1" lang="en-US" altLang="ko-KR" sz="1600" dirty="0">
                <a:latin typeface="+mj-ea"/>
                <a:ea typeface="+mj-ea"/>
              </a:rPr>
              <a:t>:</a:t>
            </a:r>
            <a:r>
              <a:rPr kumimoji="1" lang="ko-KR" altLang="en-US" sz="1600" dirty="0">
                <a:latin typeface="+mj-ea"/>
                <a:ea typeface="+mj-ea"/>
              </a:rPr>
              <a:t> </a:t>
            </a:r>
            <a:r>
              <a:rPr kumimoji="1" lang="en-US" altLang="ko-KR" sz="1600" dirty="0">
                <a:latin typeface="+mj-ea"/>
                <a:ea typeface="+mj-ea"/>
              </a:rPr>
              <a:t>10:00</a:t>
            </a:r>
            <a:r>
              <a:rPr kumimoji="1" lang="ko-KR" altLang="en-US" sz="1600" dirty="0">
                <a:latin typeface="+mj-ea"/>
                <a:ea typeface="+mj-ea"/>
              </a:rPr>
              <a:t> </a:t>
            </a:r>
            <a:r>
              <a:rPr kumimoji="1" lang="en-US" altLang="ko-KR" sz="1600" dirty="0">
                <a:latin typeface="+mj-ea"/>
                <a:ea typeface="+mj-ea"/>
              </a:rPr>
              <a:t>~</a:t>
            </a:r>
            <a:r>
              <a:rPr kumimoji="1" lang="ko-KR" altLang="en-US" sz="1600" dirty="0">
                <a:latin typeface="+mj-ea"/>
                <a:ea typeface="+mj-ea"/>
              </a:rPr>
              <a:t> </a:t>
            </a:r>
            <a:r>
              <a:rPr kumimoji="1" lang="en-US" altLang="ko-KR" sz="1600" dirty="0">
                <a:latin typeface="+mj-ea"/>
                <a:ea typeface="+mj-ea"/>
              </a:rPr>
              <a:t>13:50</a:t>
            </a:r>
          </a:p>
          <a:p>
            <a:pPr marL="342900" indent="-342900">
              <a:buFont typeface="Arial" charset="0"/>
              <a:buChar char="•"/>
            </a:pPr>
            <a:r>
              <a:rPr kumimoji="1" lang="ko-KR" altLang="en-US" sz="1600" dirty="0">
                <a:latin typeface="+mj-ea"/>
                <a:ea typeface="+mj-ea"/>
              </a:rPr>
              <a:t>장소 </a:t>
            </a:r>
            <a:r>
              <a:rPr kumimoji="1" lang="en-US" altLang="ko-KR" sz="1600" dirty="0">
                <a:latin typeface="+mj-ea"/>
                <a:ea typeface="+mj-ea"/>
              </a:rPr>
              <a:t>:</a:t>
            </a:r>
            <a:r>
              <a:rPr kumimoji="1" lang="ko-KR" altLang="en-US" sz="1600" dirty="0">
                <a:latin typeface="+mj-ea"/>
                <a:ea typeface="+mj-ea"/>
              </a:rPr>
              <a:t> 서울대학교 공학관 </a:t>
            </a:r>
            <a:r>
              <a:rPr kumimoji="1" lang="en-US" altLang="ko-KR" sz="1600" dirty="0">
                <a:latin typeface="+mj-ea"/>
                <a:ea typeface="+mj-ea"/>
              </a:rPr>
              <a:t>301</a:t>
            </a:r>
            <a:r>
              <a:rPr kumimoji="1" lang="ko-KR" altLang="en-US" sz="1600" dirty="0">
                <a:latin typeface="+mj-ea"/>
                <a:ea typeface="+mj-ea"/>
              </a:rPr>
              <a:t>동 </a:t>
            </a:r>
            <a:r>
              <a:rPr kumimoji="1" lang="en-US" altLang="ko-KR" sz="1600" dirty="0">
                <a:latin typeface="+mj-ea"/>
                <a:ea typeface="+mj-ea"/>
              </a:rPr>
              <a:t>118</a:t>
            </a:r>
            <a:r>
              <a:rPr kumimoji="1" lang="ko-KR" altLang="en-US" sz="1600" dirty="0">
                <a:latin typeface="+mj-ea"/>
                <a:ea typeface="+mj-ea"/>
              </a:rPr>
              <a:t>호</a:t>
            </a:r>
            <a:endParaRPr kumimoji="1" lang="en-US" altLang="ko-KR" sz="1600" dirty="0">
              <a:latin typeface="+mj-ea"/>
              <a:ea typeface="+mj-ea"/>
            </a:endParaRPr>
          </a:p>
          <a:p>
            <a:pPr marL="342900" indent="-342900">
              <a:buFont typeface="Arial" charset="0"/>
              <a:buChar char="•"/>
            </a:pPr>
            <a:r>
              <a:rPr kumimoji="1" lang="ko-KR" altLang="en-US" sz="1600" dirty="0">
                <a:latin typeface="+mj-ea"/>
                <a:ea typeface="+mj-ea"/>
              </a:rPr>
              <a:t>문의 </a:t>
            </a:r>
            <a:r>
              <a:rPr kumimoji="1" lang="en-US" altLang="ko-KR" sz="1600" dirty="0">
                <a:latin typeface="+mj-ea"/>
                <a:ea typeface="+mj-ea"/>
              </a:rPr>
              <a:t>:</a:t>
            </a:r>
            <a:r>
              <a:rPr kumimoji="1" lang="ko-KR" altLang="en-US" sz="1600" dirty="0">
                <a:latin typeface="+mj-ea"/>
                <a:ea typeface="+mj-ea"/>
              </a:rPr>
              <a:t> </a:t>
            </a:r>
            <a:r>
              <a:rPr kumimoji="1" lang="en-US" altLang="ko-KR" sz="1600" dirty="0">
                <a:latin typeface="+mj-ea"/>
                <a:ea typeface="+mj-ea"/>
              </a:rPr>
              <a:t>minui@vision.snu.ac.kr</a:t>
            </a:r>
            <a:endParaRPr kumimoji="1" lang="ko-KR" altLang="en-US" sz="1600" dirty="0">
              <a:latin typeface="+mj-ea"/>
              <a:ea typeface="+mj-ea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D63EEEAD-63B2-ED45-A676-E0742995A967}"/>
              </a:ext>
            </a:extLst>
          </p:cNvPr>
          <p:cNvSpPr/>
          <p:nvPr/>
        </p:nvSpPr>
        <p:spPr>
          <a:xfrm>
            <a:off x="416087" y="2769139"/>
            <a:ext cx="672529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400" dirty="0">
                <a:latin typeface="+mj-ea"/>
                <a:ea typeface="+mj-ea"/>
              </a:rPr>
              <a:t>이 워크샵은 한</a:t>
            </a:r>
            <a:r>
              <a:rPr lang="en-US" altLang="ko-KR" sz="1400" dirty="0">
                <a:latin typeface="+mj-ea"/>
                <a:ea typeface="+mj-ea"/>
              </a:rPr>
              <a:t>-</a:t>
            </a:r>
            <a:r>
              <a:rPr lang="ko-KR" altLang="en-US" sz="1400" dirty="0">
                <a:latin typeface="+mj-ea"/>
                <a:ea typeface="+mj-ea"/>
              </a:rPr>
              <a:t>영 협력 프로그램</a:t>
            </a:r>
            <a:r>
              <a:rPr lang="en-US" altLang="ko-KR" sz="1400" dirty="0">
                <a:latin typeface="+mj-ea"/>
                <a:ea typeface="+mj-ea"/>
              </a:rPr>
              <a:t>(</a:t>
            </a:r>
            <a:r>
              <a:rPr lang="is-IS" altLang="ko-KR" sz="1400" dirty="0">
                <a:latin typeface="+mj-ea"/>
                <a:ea typeface="+mj-ea"/>
              </a:rPr>
              <a:t>NRF-2017K1A3A1A16067245)</a:t>
            </a:r>
            <a:r>
              <a:rPr lang="ko-KR" altLang="en-US" sz="1400" dirty="0">
                <a:latin typeface="+mj-ea"/>
                <a:ea typeface="+mj-ea"/>
              </a:rPr>
              <a:t>의 부분적 지원으로 진행되며 신청없이 자유롭게 참석하실 수 있습니다</a:t>
            </a:r>
            <a:r>
              <a:rPr lang="en-US" altLang="ko-KR" sz="1400" dirty="0">
                <a:latin typeface="+mj-ea"/>
                <a:ea typeface="+mj-ea"/>
              </a:rPr>
              <a:t>.</a:t>
            </a:r>
            <a:r>
              <a:rPr lang="ko-KR" altLang="en-US" sz="1400" dirty="0">
                <a:latin typeface="+mj-ea"/>
                <a:ea typeface="+mj-ea"/>
              </a:rPr>
              <a:t> 컴퓨터비전</a:t>
            </a:r>
            <a:r>
              <a:rPr lang="en-US" altLang="ko-KR" sz="1400" dirty="0">
                <a:latin typeface="+mj-ea"/>
                <a:ea typeface="+mj-ea"/>
              </a:rPr>
              <a:t>,</a:t>
            </a:r>
            <a:r>
              <a:rPr lang="ko-KR" altLang="en-US" sz="1400" dirty="0">
                <a:latin typeface="+mj-ea"/>
                <a:ea typeface="+mj-ea"/>
              </a:rPr>
              <a:t> 그래픽스 분야의 최신 기술과 정보를 함께 나누고자 하오니</a:t>
            </a:r>
            <a:r>
              <a:rPr lang="en-US" altLang="ko-KR" sz="1400" dirty="0">
                <a:latin typeface="+mj-ea"/>
                <a:ea typeface="+mj-ea"/>
              </a:rPr>
              <a:t>,</a:t>
            </a:r>
            <a:r>
              <a:rPr lang="ko-KR" altLang="en-US" sz="1400" dirty="0">
                <a:latin typeface="+mj-ea"/>
                <a:ea typeface="+mj-ea"/>
              </a:rPr>
              <a:t> 많은 관심과 참여를 부탁드립니다</a:t>
            </a:r>
            <a:r>
              <a:rPr lang="en-US" altLang="ko-KR" sz="1400" dirty="0">
                <a:latin typeface="+mj-ea"/>
                <a:ea typeface="+mj-ea"/>
              </a:rPr>
              <a:t>.</a:t>
            </a: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7AB3DE1F-3C3C-5A41-B8DF-775A2D7F4F32}"/>
              </a:ext>
            </a:extLst>
          </p:cNvPr>
          <p:cNvSpPr/>
          <p:nvPr/>
        </p:nvSpPr>
        <p:spPr>
          <a:xfrm>
            <a:off x="422441" y="3677076"/>
            <a:ext cx="69373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10:00</a:t>
            </a:r>
            <a:r>
              <a:rPr lang="ko-KR" altLang="en-US" sz="1400" dirty="0"/>
              <a:t>                 </a:t>
            </a:r>
            <a:r>
              <a:rPr lang="ko-KR" altLang="en-US" sz="1600" b="1" dirty="0">
                <a:ea typeface="Malgun Gothic" charset="-127"/>
                <a:cs typeface="Malgun Gothic" charset="-127"/>
              </a:rPr>
              <a:t>개회 및 인사말</a:t>
            </a:r>
            <a:r>
              <a:rPr lang="ko-KR" altLang="en-US" sz="1400" b="1" dirty="0">
                <a:ea typeface="Malgun Gothic" charset="-127"/>
                <a:cs typeface="Malgun Gothic" charset="-127"/>
              </a:rPr>
              <a:t>                                                                               김건희 교수    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353C44A3-BBB9-C64F-B4D9-720080D4AB56}"/>
              </a:ext>
            </a:extLst>
          </p:cNvPr>
          <p:cNvSpPr/>
          <p:nvPr/>
        </p:nvSpPr>
        <p:spPr>
          <a:xfrm>
            <a:off x="416087" y="4881805"/>
            <a:ext cx="539673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/>
              <a:t>10:20</a:t>
            </a:r>
            <a:r>
              <a:rPr lang="ko-KR" altLang="en-US" sz="1400" dirty="0"/>
              <a:t> </a:t>
            </a:r>
            <a:r>
              <a:rPr lang="en-US" altLang="ko-KR" sz="1400" dirty="0"/>
              <a:t>~</a:t>
            </a:r>
            <a:r>
              <a:rPr lang="ko-KR" altLang="en-US" sz="1400" dirty="0"/>
              <a:t> </a:t>
            </a:r>
            <a:r>
              <a:rPr lang="en-US" altLang="ko-KR" sz="1400" dirty="0"/>
              <a:t>10:50</a:t>
            </a:r>
            <a:r>
              <a:rPr lang="ko-KR" altLang="en-US" sz="1400" dirty="0"/>
              <a:t>   </a:t>
            </a:r>
            <a:r>
              <a:rPr lang="en-US" altLang="ko-KR" sz="1600" dirty="0"/>
              <a:t>Imaging and Learning for 3D Appearance Capture</a:t>
            </a:r>
          </a:p>
          <a:p>
            <a:r>
              <a:rPr lang="en-US" altLang="ko-KR" sz="1400" dirty="0">
                <a:latin typeface="+mn-ea"/>
              </a:rPr>
              <a:t>	</a:t>
            </a:r>
            <a:r>
              <a:rPr lang="ko-KR" altLang="en-US" sz="1100" dirty="0">
                <a:latin typeface="+mn-ea"/>
              </a:rPr>
              <a:t>          </a:t>
            </a:r>
            <a:r>
              <a:rPr lang="en" altLang="ko-KR" sz="1400" dirty="0">
                <a:latin typeface="+mj-lt"/>
              </a:rPr>
              <a:t>Abhijeet Ghosh</a:t>
            </a:r>
            <a:r>
              <a:rPr lang="ko-KR" altLang="en-US" sz="1400" dirty="0">
                <a:latin typeface="+mj-lt"/>
              </a:rPr>
              <a:t> 교수 </a:t>
            </a:r>
            <a:r>
              <a:rPr lang="en-US" altLang="ko-KR" sz="1400" dirty="0">
                <a:latin typeface="+mj-lt"/>
              </a:rPr>
              <a:t>(</a:t>
            </a:r>
            <a:r>
              <a:rPr lang="it-IT" altLang="ko-KR" sz="1400" dirty="0">
                <a:latin typeface="+mj-lt"/>
                <a:cs typeface="Gulim" charset="-127"/>
              </a:rPr>
              <a:t>Imperial College London</a:t>
            </a:r>
            <a:r>
              <a:rPr lang="en-US" altLang="ko-KR" sz="1400" dirty="0">
                <a:latin typeface="+mj-lt"/>
              </a:rPr>
              <a:t>)</a:t>
            </a:r>
            <a:r>
              <a:rPr lang="en" altLang="ko-KR" sz="1400" dirty="0">
                <a:latin typeface="+mj-lt"/>
              </a:rPr>
              <a:t>  </a:t>
            </a:r>
            <a:r>
              <a:rPr lang="ko-KR" altLang="en-US" sz="1400" dirty="0">
                <a:latin typeface="+mn-ea"/>
                <a:cs typeface="Gulim" charset="-127"/>
              </a:rPr>
              <a:t> </a:t>
            </a:r>
            <a:endParaRPr lang="en-US" altLang="ko-KR" sz="1400" dirty="0">
              <a:latin typeface="+mn-ea"/>
              <a:cs typeface="Gulim" charset="-127"/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83ECA6A0-00C9-7C4A-A3EA-944367C7EE1B}"/>
              </a:ext>
            </a:extLst>
          </p:cNvPr>
          <p:cNvSpPr/>
          <p:nvPr/>
        </p:nvSpPr>
        <p:spPr>
          <a:xfrm>
            <a:off x="406194" y="6187909"/>
            <a:ext cx="665060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11:10</a:t>
            </a:r>
            <a:r>
              <a:rPr lang="ko-KR" altLang="en-US" sz="1400" dirty="0"/>
              <a:t> </a:t>
            </a:r>
            <a:r>
              <a:rPr lang="en-US" altLang="ko-KR" sz="1400" dirty="0"/>
              <a:t>~</a:t>
            </a:r>
            <a:r>
              <a:rPr lang="ko-KR" altLang="en-US" sz="1400" dirty="0"/>
              <a:t> </a:t>
            </a:r>
            <a:r>
              <a:rPr lang="en-US" altLang="ko-KR" sz="1400" dirty="0"/>
              <a:t>11:40</a:t>
            </a:r>
            <a:r>
              <a:rPr lang="ko-KR" altLang="en-US" sz="1400" dirty="0"/>
              <a:t> </a:t>
            </a:r>
            <a:r>
              <a:rPr lang="en-US" altLang="ko-KR" sz="1400" dirty="0"/>
              <a:t>  </a:t>
            </a:r>
            <a:r>
              <a:rPr lang="en" altLang="ko-KR" sz="1600" dirty="0"/>
              <a:t>Sony's CMOS polarization image sensor and its applications</a:t>
            </a:r>
            <a:endParaRPr lang="en-US" altLang="ko-KR" sz="1600" dirty="0"/>
          </a:p>
          <a:p>
            <a:r>
              <a:rPr lang="ko-KR" altLang="en-US" sz="1400" dirty="0">
                <a:latin typeface="+mn-ea"/>
              </a:rPr>
              <a:t>                  </a:t>
            </a:r>
            <a:r>
              <a:rPr lang="en" altLang="ko-KR" sz="1400" dirty="0">
                <a:latin typeface="+mj-lt"/>
              </a:rPr>
              <a:t>Ilya Reshetouski </a:t>
            </a:r>
            <a:r>
              <a:rPr lang="ko-KR" altLang="en-US" sz="1400" dirty="0">
                <a:latin typeface="+mj-lt"/>
              </a:rPr>
              <a:t>연구원</a:t>
            </a:r>
            <a:r>
              <a:rPr lang="ko-KR" altLang="en-US" sz="1400" dirty="0">
                <a:latin typeface="+mj-lt"/>
                <a:cs typeface="Gulim" charset="-127"/>
              </a:rPr>
              <a:t> </a:t>
            </a:r>
            <a:r>
              <a:rPr lang="en-US" altLang="ko-KR" sz="1400" dirty="0">
                <a:latin typeface="+mj-lt"/>
                <a:cs typeface="Gulim" charset="-127"/>
              </a:rPr>
              <a:t>(Sony)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B556E60C-4949-8641-B9C5-0A8FB8D2AAE5}"/>
              </a:ext>
            </a:extLst>
          </p:cNvPr>
          <p:cNvSpPr/>
          <p:nvPr/>
        </p:nvSpPr>
        <p:spPr>
          <a:xfrm>
            <a:off x="416087" y="5537879"/>
            <a:ext cx="665060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10:50</a:t>
            </a:r>
            <a:r>
              <a:rPr lang="ko-KR" altLang="en-US" sz="1400" dirty="0"/>
              <a:t> </a:t>
            </a:r>
            <a:r>
              <a:rPr lang="en-US" altLang="ko-KR" sz="1400" dirty="0"/>
              <a:t>~</a:t>
            </a:r>
            <a:r>
              <a:rPr lang="ko-KR" altLang="en-US" sz="1400" dirty="0"/>
              <a:t> </a:t>
            </a:r>
            <a:r>
              <a:rPr lang="en-US" altLang="ko-KR" sz="1400" dirty="0"/>
              <a:t>11:10   </a:t>
            </a:r>
            <a:r>
              <a:rPr lang="en" altLang="ko-KR" sz="1600" dirty="0"/>
              <a:t>On-Site Example-Based Material Appearance Acquisition</a:t>
            </a:r>
            <a:endParaRPr lang="en-US" altLang="ko-KR" sz="1600" dirty="0"/>
          </a:p>
          <a:p>
            <a:r>
              <a:rPr lang="ko-KR" altLang="en-US" sz="1400" dirty="0">
                <a:latin typeface="+mn-ea"/>
              </a:rPr>
              <a:t>                  </a:t>
            </a:r>
            <a:r>
              <a:rPr lang="en" altLang="ko-KR" sz="1400" dirty="0">
                <a:latin typeface="+mj-lt"/>
              </a:rPr>
              <a:t>Yiming Lin</a:t>
            </a:r>
            <a:r>
              <a:rPr lang="ko-KR" altLang="en-US" sz="1400" dirty="0">
                <a:latin typeface="+mj-lt"/>
              </a:rPr>
              <a:t> 연구원</a:t>
            </a:r>
            <a:r>
              <a:rPr lang="ko-KR" altLang="en-US" sz="1400" dirty="0">
                <a:latin typeface="+mj-lt"/>
                <a:cs typeface="Gulim" charset="-127"/>
              </a:rPr>
              <a:t> </a:t>
            </a:r>
            <a:r>
              <a:rPr lang="en-US" altLang="ko-KR" sz="1400" dirty="0">
                <a:latin typeface="+mj-lt"/>
                <a:cs typeface="Gulim" charset="-127"/>
              </a:rPr>
              <a:t>(</a:t>
            </a:r>
            <a:r>
              <a:rPr lang="it-IT" altLang="ko-KR" sz="1400" dirty="0">
                <a:latin typeface="+mj-lt"/>
                <a:cs typeface="Gulim" charset="-127"/>
              </a:rPr>
              <a:t>Imperial College London</a:t>
            </a:r>
            <a:r>
              <a:rPr lang="en-US" altLang="ko-KR" sz="1400" dirty="0">
                <a:latin typeface="+mj-lt"/>
              </a:rPr>
              <a:t>)</a:t>
            </a:r>
            <a:endParaRPr lang="en-US" altLang="ko-KR" sz="1400" dirty="0">
              <a:latin typeface="+mj-lt"/>
              <a:cs typeface="Gulim" charset="-127"/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55045337-A24D-0445-879E-903C14982595}"/>
              </a:ext>
            </a:extLst>
          </p:cNvPr>
          <p:cNvSpPr/>
          <p:nvPr/>
        </p:nvSpPr>
        <p:spPr>
          <a:xfrm>
            <a:off x="416087" y="8248687"/>
            <a:ext cx="665060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12:50</a:t>
            </a:r>
            <a:r>
              <a:rPr lang="ko-KR" altLang="en-US" sz="1400" dirty="0"/>
              <a:t> </a:t>
            </a:r>
            <a:r>
              <a:rPr lang="en-US" altLang="ko-KR" sz="1400" dirty="0"/>
              <a:t>~</a:t>
            </a:r>
            <a:r>
              <a:rPr lang="ko-KR" altLang="en-US" sz="1400" dirty="0"/>
              <a:t> </a:t>
            </a:r>
            <a:r>
              <a:rPr lang="en-US" altLang="ko-KR" sz="1400" dirty="0"/>
              <a:t>13:20</a:t>
            </a:r>
            <a:r>
              <a:rPr lang="ko-KR" altLang="en-US" sz="1400" dirty="0"/>
              <a:t>   </a:t>
            </a:r>
            <a:r>
              <a:rPr lang="ko-KR" altLang="en-US" sz="1600" dirty="0"/>
              <a:t>불량 검사를 위한 분류기 설계와 적용</a:t>
            </a:r>
            <a:endParaRPr lang="en-US" altLang="ko-KR" sz="1600" dirty="0"/>
          </a:p>
          <a:p>
            <a:r>
              <a:rPr lang="en-US" altLang="ko-KR" sz="1100" dirty="0">
                <a:latin typeface="+mn-ea"/>
                <a:cs typeface="Gulim" charset="-127"/>
              </a:rPr>
              <a:t>                      </a:t>
            </a:r>
            <a:r>
              <a:rPr lang="ko-KR" altLang="en-US" sz="1400" dirty="0">
                <a:latin typeface="+mj-lt"/>
                <a:cs typeface="Gulim" charset="-127"/>
              </a:rPr>
              <a:t>김은우 책임연구원 </a:t>
            </a:r>
            <a:r>
              <a:rPr lang="en-US" altLang="ko-KR" sz="1400" dirty="0">
                <a:latin typeface="+mj-lt"/>
                <a:cs typeface="Gulim" charset="-127"/>
              </a:rPr>
              <a:t>(</a:t>
            </a:r>
            <a:r>
              <a:rPr lang="ko-KR" altLang="en-US" sz="1400" dirty="0">
                <a:latin typeface="+mj-lt"/>
                <a:cs typeface="Gulim" charset="-127"/>
              </a:rPr>
              <a:t>삼성디스플레이</a:t>
            </a:r>
            <a:r>
              <a:rPr lang="en-US" altLang="ko-KR" sz="1400" dirty="0">
                <a:latin typeface="+mj-lt"/>
                <a:cs typeface="Gulim" charset="-127"/>
              </a:rPr>
              <a:t>)</a:t>
            </a: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A258068E-AA62-0143-B2F3-AFFB46513474}"/>
              </a:ext>
            </a:extLst>
          </p:cNvPr>
          <p:cNvSpPr/>
          <p:nvPr/>
        </p:nvSpPr>
        <p:spPr>
          <a:xfrm>
            <a:off x="416087" y="8882964"/>
            <a:ext cx="678454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13:20</a:t>
            </a:r>
            <a:r>
              <a:rPr lang="ko-KR" altLang="en-US" sz="1400" dirty="0"/>
              <a:t> </a:t>
            </a:r>
            <a:r>
              <a:rPr lang="en-US" altLang="ko-KR" sz="1400" dirty="0"/>
              <a:t>~</a:t>
            </a:r>
            <a:r>
              <a:rPr lang="ko-KR" altLang="en-US" sz="1400" dirty="0"/>
              <a:t> </a:t>
            </a:r>
            <a:r>
              <a:rPr lang="en-US" altLang="ko-KR" sz="1400" dirty="0"/>
              <a:t>13:50</a:t>
            </a:r>
            <a:r>
              <a:rPr lang="ko-KR" altLang="en-US" sz="1400" dirty="0"/>
              <a:t>    </a:t>
            </a:r>
            <a:r>
              <a:rPr lang="en-US" altLang="ko-KR" sz="1600" dirty="0"/>
              <a:t>Learning to Sort Comic Panels to Learn Temporal Common Sense</a:t>
            </a:r>
          </a:p>
          <a:p>
            <a:r>
              <a:rPr lang="en-US" altLang="ko-KR" sz="1400" dirty="0">
                <a:latin typeface="+mn-ea"/>
                <a:cs typeface="Gulim" charset="-127"/>
              </a:rPr>
              <a:t>                  </a:t>
            </a:r>
            <a:r>
              <a:rPr lang="ko-KR" altLang="en-US" sz="1400" dirty="0">
                <a:latin typeface="+mj-lt"/>
                <a:cs typeface="Gulim" charset="-127"/>
              </a:rPr>
              <a:t>이가영 연구원</a:t>
            </a:r>
            <a:r>
              <a:rPr lang="ko-KR" altLang="it-IT" sz="1400" dirty="0">
                <a:latin typeface="+mj-lt"/>
                <a:cs typeface="Gulim" charset="-127"/>
              </a:rPr>
              <a:t> </a:t>
            </a:r>
            <a:r>
              <a:rPr lang="it-IT" altLang="ko-KR" sz="1400" dirty="0">
                <a:latin typeface="+mj-lt"/>
                <a:cs typeface="Gulim" charset="-127"/>
              </a:rPr>
              <a:t>(</a:t>
            </a:r>
            <a:r>
              <a:rPr lang="ko-KR" altLang="en-US" sz="1400" dirty="0">
                <a:latin typeface="+mj-lt"/>
                <a:cs typeface="Gulim" charset="-127"/>
              </a:rPr>
              <a:t>네이버</a:t>
            </a:r>
            <a:r>
              <a:rPr lang="en-US" altLang="ko-KR" sz="1400" dirty="0">
                <a:latin typeface="+mj-lt"/>
                <a:cs typeface="Gulim" charset="-127"/>
              </a:rPr>
              <a:t> </a:t>
            </a:r>
            <a:r>
              <a:rPr lang="ko-KR" altLang="en-US" sz="1400" dirty="0">
                <a:latin typeface="+mj-lt"/>
                <a:cs typeface="Gulim" charset="-127"/>
              </a:rPr>
              <a:t>웹툰</a:t>
            </a:r>
            <a:r>
              <a:rPr lang="it-IT" altLang="ko-KR" sz="1400" dirty="0">
                <a:latin typeface="+mj-lt"/>
                <a:cs typeface="Gulim" charset="-127"/>
              </a:rPr>
              <a:t>)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37F6CBEF-DB5E-764E-88B1-0F687C50C8EE}"/>
              </a:ext>
            </a:extLst>
          </p:cNvPr>
          <p:cNvSpPr/>
          <p:nvPr/>
        </p:nvSpPr>
        <p:spPr>
          <a:xfrm>
            <a:off x="458926" y="9708319"/>
            <a:ext cx="66506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13:50</a:t>
            </a:r>
            <a:r>
              <a:rPr lang="ko-KR" altLang="en-US" sz="1400" dirty="0"/>
              <a:t>                </a:t>
            </a:r>
            <a:r>
              <a:rPr lang="ko-KR" altLang="en-US" sz="1600" b="1" dirty="0"/>
              <a:t>질의 토론 및 폐회</a:t>
            </a:r>
            <a:r>
              <a:rPr lang="ko-KR" altLang="en-US" sz="1400" b="1" dirty="0"/>
              <a:t>                                                                         </a:t>
            </a:r>
            <a:r>
              <a:rPr lang="ko-KR" altLang="en-US" sz="1400" b="1" dirty="0">
                <a:ea typeface="Malgun Gothic" charset="-127"/>
                <a:cs typeface="Malgun Gothic" charset="-127"/>
              </a:rPr>
              <a:t>김건희 교수</a:t>
            </a:r>
            <a:endParaRPr lang="mr-IN" altLang="ko-KR" sz="1400" b="1" dirty="0">
              <a:cs typeface="Gulim" charset="-127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55045337-A24D-0445-879E-903C14982595}"/>
              </a:ext>
            </a:extLst>
          </p:cNvPr>
          <p:cNvSpPr/>
          <p:nvPr/>
        </p:nvSpPr>
        <p:spPr>
          <a:xfrm>
            <a:off x="416084" y="4236735"/>
            <a:ext cx="665060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10:00</a:t>
            </a:r>
            <a:r>
              <a:rPr lang="ko-KR" altLang="en-US" sz="1400" dirty="0"/>
              <a:t> </a:t>
            </a:r>
            <a:r>
              <a:rPr lang="en-US" altLang="ko-KR" sz="1400" dirty="0"/>
              <a:t>~</a:t>
            </a:r>
            <a:r>
              <a:rPr lang="ko-KR" altLang="en-US" sz="1400" dirty="0"/>
              <a:t> </a:t>
            </a:r>
            <a:r>
              <a:rPr lang="en-US" altLang="ko-KR" sz="1400" dirty="0"/>
              <a:t>10:20</a:t>
            </a:r>
            <a:r>
              <a:rPr lang="ko-KR" altLang="en-US" sz="1400" dirty="0"/>
              <a:t>   </a:t>
            </a:r>
            <a:r>
              <a:rPr lang="ko-KR" altLang="en-US" sz="1600" dirty="0"/>
              <a:t>연사 소개 및 삼성디스플레이 </a:t>
            </a:r>
            <a:r>
              <a:rPr lang="en-US" altLang="ko-KR" sz="1600" dirty="0"/>
              <a:t>AI </a:t>
            </a:r>
            <a:r>
              <a:rPr lang="ko-KR" altLang="en-US" sz="1600" dirty="0"/>
              <a:t>기술</a:t>
            </a:r>
            <a:endParaRPr lang="en-US" altLang="ko-KR" sz="1600" dirty="0"/>
          </a:p>
          <a:p>
            <a:r>
              <a:rPr lang="en-US" altLang="ko-KR" sz="1100" dirty="0">
                <a:latin typeface="+mn-ea"/>
                <a:cs typeface="Gulim" charset="-127"/>
              </a:rPr>
              <a:t>                      </a:t>
            </a:r>
            <a:r>
              <a:rPr lang="ko-KR" altLang="en-US" sz="1400" dirty="0">
                <a:latin typeface="+mj-lt"/>
                <a:cs typeface="Gulim" charset="-127"/>
              </a:rPr>
              <a:t>김재완 상무 </a:t>
            </a:r>
            <a:r>
              <a:rPr lang="en-US" altLang="ko-KR" sz="1400" dirty="0">
                <a:latin typeface="+mj-lt"/>
                <a:cs typeface="Gulim" charset="-127"/>
              </a:rPr>
              <a:t>(</a:t>
            </a:r>
            <a:r>
              <a:rPr lang="ko-KR" altLang="en-US" sz="1400" dirty="0">
                <a:latin typeface="+mj-lt"/>
                <a:cs typeface="Gulim" charset="-127"/>
              </a:rPr>
              <a:t>삼성디스플레이 생산기술센터</a:t>
            </a:r>
            <a:r>
              <a:rPr lang="en-US" altLang="ko-KR" sz="1400" dirty="0">
                <a:latin typeface="+mj-lt"/>
                <a:cs typeface="Gulim" charset="-127"/>
              </a:rPr>
              <a:t>)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55045337-A24D-0445-879E-903C14982595}"/>
              </a:ext>
            </a:extLst>
          </p:cNvPr>
          <p:cNvSpPr/>
          <p:nvPr/>
        </p:nvSpPr>
        <p:spPr>
          <a:xfrm>
            <a:off x="418012" y="7614012"/>
            <a:ext cx="665060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12:20</a:t>
            </a:r>
            <a:r>
              <a:rPr lang="ko-KR" altLang="en-US" sz="1400" dirty="0"/>
              <a:t> </a:t>
            </a:r>
            <a:r>
              <a:rPr lang="en-US" altLang="ko-KR" sz="1400" dirty="0"/>
              <a:t>~</a:t>
            </a:r>
            <a:r>
              <a:rPr lang="ko-KR" altLang="en-US" sz="1400" dirty="0"/>
              <a:t> </a:t>
            </a:r>
            <a:r>
              <a:rPr lang="en-US" altLang="ko-KR" sz="1400" dirty="0"/>
              <a:t>12:50</a:t>
            </a:r>
            <a:r>
              <a:rPr lang="ko-KR" altLang="en-US" sz="1400" dirty="0"/>
              <a:t>   </a:t>
            </a:r>
            <a:r>
              <a:rPr lang="en-US" altLang="ko-KR" sz="1600" dirty="0" err="1"/>
              <a:t>Clova</a:t>
            </a:r>
            <a:r>
              <a:rPr lang="en-US" altLang="ko-KR" sz="1600" dirty="0"/>
              <a:t> Video Intelligence</a:t>
            </a:r>
          </a:p>
          <a:p>
            <a:r>
              <a:rPr lang="en-US" altLang="ko-KR" sz="1100" dirty="0">
                <a:latin typeface="+mn-ea"/>
                <a:cs typeface="Gulim" charset="-127"/>
              </a:rPr>
              <a:t>                      </a:t>
            </a:r>
            <a:r>
              <a:rPr lang="ko-KR" altLang="en-US" sz="1400" dirty="0">
                <a:latin typeface="+mj-lt"/>
                <a:cs typeface="Gulim" charset="-127"/>
              </a:rPr>
              <a:t>배순민 리더 </a:t>
            </a:r>
            <a:r>
              <a:rPr lang="en-US" altLang="ko-KR" sz="1400" dirty="0">
                <a:latin typeface="+mj-lt"/>
                <a:cs typeface="Gulim" charset="-127"/>
              </a:rPr>
              <a:t>(</a:t>
            </a:r>
            <a:r>
              <a:rPr lang="ko-KR" altLang="en-US" sz="1400" dirty="0"/>
              <a:t>네이버 </a:t>
            </a:r>
            <a:r>
              <a:rPr lang="ko-KR" altLang="en-US" sz="1400" dirty="0" err="1"/>
              <a:t>클로바</a:t>
            </a:r>
            <a:r>
              <a:rPr lang="ko-KR" altLang="en-US" sz="1400" dirty="0"/>
              <a:t> </a:t>
            </a:r>
            <a:r>
              <a:rPr lang="ko-KR" altLang="en-US" sz="1400" dirty="0" err="1"/>
              <a:t>비디오팀</a:t>
            </a:r>
            <a:r>
              <a:rPr lang="en-US" altLang="ko-KR" sz="1400" dirty="0">
                <a:latin typeface="+mj-lt"/>
                <a:cs typeface="Gulim" charset="-127"/>
              </a:rPr>
              <a:t>)</a:t>
            </a:r>
          </a:p>
        </p:txBody>
      </p:sp>
      <p:sp>
        <p:nvSpPr>
          <p:cNvPr id="18" name="모서리가 둥근 직사각형 17">
            <a:extLst>
              <a:ext uri="{FF2B5EF4-FFF2-40B4-BE49-F238E27FC236}">
                <a16:creationId xmlns:a16="http://schemas.microsoft.com/office/drawing/2014/main" id="{98E305BE-6345-7744-9FB5-B535309FB636}"/>
              </a:ext>
            </a:extLst>
          </p:cNvPr>
          <p:cNvSpPr/>
          <p:nvPr/>
        </p:nvSpPr>
        <p:spPr>
          <a:xfrm>
            <a:off x="422607" y="6960647"/>
            <a:ext cx="6778025" cy="3663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0" b="1" dirty="0"/>
              <a:t> </a:t>
            </a:r>
            <a:endParaRPr kumimoji="1" lang="ko-KR" altLang="en-US" sz="1400" b="1" dirty="0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61CDDE80-AD27-7244-BD6E-031B6157562C}"/>
              </a:ext>
            </a:extLst>
          </p:cNvPr>
          <p:cNvSpPr/>
          <p:nvPr/>
        </p:nvSpPr>
        <p:spPr>
          <a:xfrm>
            <a:off x="428961" y="6986815"/>
            <a:ext cx="69373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>
                <a:ea typeface="+mj-ea"/>
              </a:rPr>
              <a:t>11:40 ~ 12:20</a:t>
            </a:r>
            <a:r>
              <a:rPr lang="ko-KR" altLang="en-US" sz="1400" dirty="0">
                <a:ea typeface="+mj-ea"/>
              </a:rPr>
              <a:t>   </a:t>
            </a:r>
            <a:r>
              <a:rPr lang="ko-KR" altLang="en-US" sz="1600" b="1" dirty="0" err="1">
                <a:latin typeface="+mj-ea"/>
                <a:ea typeface="+mj-ea"/>
              </a:rPr>
              <a:t>점심제공</a:t>
            </a:r>
            <a:endParaRPr lang="ko-KR" altLang="en-US" sz="1600" b="1" dirty="0">
              <a:latin typeface="+mj-ea"/>
              <a:ea typeface="+mj-ea"/>
              <a:cs typeface="Malgun Gothic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2692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489</TotalTime>
  <Words>203</Words>
  <Application>Microsoft Macintosh PowerPoint</Application>
  <PresentationFormat>사용자 지정</PresentationFormat>
  <Paragraphs>26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Gulim</vt:lpstr>
      <vt:lpstr>맑은 고딕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홍민의</dc:creator>
  <cp:lastModifiedBy>홍 민의</cp:lastModifiedBy>
  <cp:revision>35</cp:revision>
  <dcterms:created xsi:type="dcterms:W3CDTF">2018-02-07T11:50:16Z</dcterms:created>
  <dcterms:modified xsi:type="dcterms:W3CDTF">2019-04-08T02:22:26Z</dcterms:modified>
</cp:coreProperties>
</file>